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6.xml" ContentType="application/vnd.openxmlformats-officedocument.presentationml.notesSlide+xml"/>
  <Override PartName="/ppt/comments/comment8.xml" ContentType="application/vnd.openxmlformats-officedocument.presentationml.comments+xml"/>
  <Override PartName="/ppt/notesSlides/notesSlide7.xml" ContentType="application/vnd.openxmlformats-officedocument.presentationml.notesSlide+xml"/>
  <Override PartName="/ppt/comments/comment9.xml" ContentType="application/vnd.openxmlformats-officedocument.presentationml.comments+xml"/>
  <Override PartName="/ppt/notesSlides/notesSlide8.xml" ContentType="application/vnd.openxmlformats-officedocument.presentationml.notesSlide+xml"/>
  <Override PartName="/ppt/comments/comment10.xml" ContentType="application/vnd.openxmlformats-officedocument.presentationml.comments+xml"/>
  <Override PartName="/ppt/notesSlides/notesSlide9.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notesSlides/notesSlide10.xml" ContentType="application/vnd.openxmlformats-officedocument.presentationml.notesSlide+xml"/>
  <Override PartName="/ppt/comments/comment16.xml" ContentType="application/vnd.openxmlformats-officedocument.presentationml.comments+xml"/>
  <Override PartName="/ppt/notesSlides/notesSlide11.xml" ContentType="application/vnd.openxmlformats-officedocument.presentationml.notesSlide+xml"/>
  <Override PartName="/ppt/comments/comment17.xml" ContentType="application/vnd.openxmlformats-officedocument.presentationml.comments+xml"/>
  <Override PartName="/ppt/comments/comment18.xml" ContentType="application/vnd.openxmlformats-officedocument.presentationml.comments+xml"/>
  <Override PartName="/ppt/notesSlides/notesSlide12.xml" ContentType="application/vnd.openxmlformats-officedocument.presentationml.notesSlide+xml"/>
  <Override PartName="/ppt/comments/comment19.xml" ContentType="application/vnd.openxmlformats-officedocument.presentationml.comments+xml"/>
  <Override PartName="/ppt/notesSlides/notesSlide13.xml" ContentType="application/vnd.openxmlformats-officedocument.presentationml.notesSlide+xml"/>
  <Override PartName="/ppt/comments/comment20.xml" ContentType="application/vnd.openxmlformats-officedocument.presentationml.comments+xml"/>
  <Override PartName="/ppt/notesSlides/notesSlide14.xml" ContentType="application/vnd.openxmlformats-officedocument.presentationml.notesSlide+xml"/>
  <Override PartName="/ppt/comments/comment2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2.xml" ContentType="application/vnd.openxmlformats-officedocument.presentationml.comments+xml"/>
  <Override PartName="/ppt/notesSlides/notesSlide17.xml" ContentType="application/vnd.openxmlformats-officedocument.presentationml.notesSlide+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notesSlides/notesSlide18.xml" ContentType="application/vnd.openxmlformats-officedocument.presentationml.notesSlide+xml"/>
  <Override PartName="/ppt/comments/comment26.xml" ContentType="application/vnd.openxmlformats-officedocument.presentationml.comments+xml"/>
  <Override PartName="/ppt/comments/comment27.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8" r:id="rId3"/>
    <p:sldId id="257" r:id="rId4"/>
    <p:sldId id="259" r:id="rId5"/>
    <p:sldId id="260" r:id="rId6"/>
    <p:sldId id="261" r:id="rId7"/>
    <p:sldId id="262" r:id="rId8"/>
    <p:sldId id="263" r:id="rId9"/>
    <p:sldId id="270" r:id="rId10"/>
    <p:sldId id="264" r:id="rId11"/>
    <p:sldId id="265" r:id="rId12"/>
    <p:sldId id="266" r:id="rId13"/>
    <p:sldId id="267" r:id="rId14"/>
    <p:sldId id="268" r:id="rId15"/>
    <p:sldId id="269" r:id="rId16"/>
    <p:sldId id="271" r:id="rId17"/>
    <p:sldId id="272" r:id="rId18"/>
    <p:sldId id="303" r:id="rId19"/>
    <p:sldId id="273" r:id="rId20"/>
    <p:sldId id="275" r:id="rId21"/>
    <p:sldId id="304" r:id="rId22"/>
    <p:sldId id="274" r:id="rId23"/>
    <p:sldId id="305" r:id="rId24"/>
    <p:sldId id="276" r:id="rId25"/>
    <p:sldId id="277" r:id="rId26"/>
    <p:sldId id="278" r:id="rId27"/>
    <p:sldId id="279" r:id="rId28"/>
    <p:sldId id="280" r:id="rId29"/>
    <p:sldId id="281" r:id="rId30"/>
    <p:sldId id="282" r:id="rId31"/>
    <p:sldId id="283" r:id="rId32"/>
    <p:sldId id="284" r:id="rId33"/>
    <p:sldId id="285" r:id="rId34"/>
    <p:sldId id="306" r:id="rId35"/>
    <p:sldId id="286" r:id="rId36"/>
    <p:sldId id="287" r:id="rId37"/>
    <p:sldId id="288" r:id="rId38"/>
    <p:sldId id="289" r:id="rId39"/>
    <p:sldId id="290" r:id="rId40"/>
    <p:sldId id="291" r:id="rId41"/>
    <p:sldId id="292" r:id="rId42"/>
    <p:sldId id="307" r:id="rId43"/>
    <p:sldId id="302" r:id="rId44"/>
    <p:sldId id="295" r:id="rId45"/>
    <p:sldId id="296" r:id="rId46"/>
    <p:sldId id="297" r:id="rId47"/>
    <p:sldId id="298" r:id="rId48"/>
    <p:sldId id="299" r:id="rId49"/>
    <p:sldId id="300" r:id="rId50"/>
    <p:sldId id="301" r:id="rId51"/>
    <p:sldId id="293" r:id="rId52"/>
    <p:sldId id="294" r:id="rId5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3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6C8"/>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94716" autoAdjust="0"/>
  </p:normalViewPr>
  <p:slideViewPr>
    <p:cSldViewPr snapToGrid="0" snapToObjects="1">
      <p:cViewPr varScale="1">
        <p:scale>
          <a:sx n="142" d="100"/>
          <a:sy n="142" d="100"/>
        </p:scale>
        <p:origin x="-1488" y="-120"/>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11-14T14:37:35.361" idx="3">
    <p:pos x="1860" y="1930"/>
    <p:text>is this really all that is new?  wow seems like very little for the user I guess - perhaps more behind the scenes. Maybe if there is a lot more going on behind the scenes we should have a quick bullet point about it so we can justify the upgrade???</p:text>
  </p:cm>
  <p:cm authorId="0" dt="2012-11-14T14:40:38" idx="5">
    <p:pos x="2192" y="2262"/>
    <p:text>rich text editor vs page editor??</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2-11-14T14:59:31.433" idx="15">
    <p:pos x="3324" y="2332"/>
    <p:text>added</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2-11-14T15:04:36.549" idx="18">
    <p:pos x="382" y="2873"/>
    <p:text>should explain briefly how to do one - what to click on instead</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2-11-14T15:02:30.390" idx="16">
    <p:pos x="2033" y="1263"/>
    <p:text>added: 'and"
is it called the link button? it is the one with the globe around it correct? isnt it called the hyperlink manager button??</p:text>
  </p:cm>
  <p:cm authorId="0" dt="2012-11-14T15:05:21.780" idx="17">
    <p:pos x="10" y="10"/>
    <p:text>why is there here as the first slide? perhaps it should come later?  it should come after the internal link as it is used for the extrenal and email links and not internal</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2-11-14T15:05:45.612" idx="19">
    <p:pos x="3394" y="1770"/>
    <p:text>added text "an external"</p:text>
  </p:cm>
  <p:cm authorId="0" dt="2012-11-14T15:08:24.234" idx="20">
    <p:pos x="10" y="15"/>
    <p:text>we should have another brief slide after this that shows what to do
1. select/highlight the link text (the text that will be clickable) 
2. click the hyperlink manager button
3. fill out the information
show pic</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2-11-14T15:07:32.043" idx="21">
    <p:pos x="10" y="10"/>
    <p:text>should have a step that tells what to click on to get this dialog box
1. highlight the text
2. click on the hyperlink manager button and fill out information</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2-11-14T15:14:06.769" idx="22">
    <p:pos x="1145" y="1672"/>
    <p:text>remove the word first as that is what the bullet is for
perhaps explain how to publish it?? briefly
should we say that this has to be done this way - uploaded first? I can see people just wanting to insert images - what happens if they do this? can they? </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12-11-14T15:14:47.648" idx="24">
    <p:pos x="5462" y="1034"/>
    <p:text>added text</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12-11-14T15:15:54.287" idx="25">
    <p:pos x="1908" y="340"/>
    <p:text>is this uploading or inserting????
what are we showing here uploading or inserting?</p:text>
  </p:cm>
  <p:cm authorId="0" dt="2012-11-14T15:16:11.455" idx="26">
    <p:pos x="3650" y="340"/>
    <p:text>from or to????</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12-11-14T15:16:40.904" idx="27">
    <p:pos x="10" y="10"/>
    <p:text>why would we want to do this? which is the better way? from page editor or content editor??</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12-11-14T15:17:14.881" idx="28">
    <p:pos x="4011" y="3234"/>
    <p:text>workbox???</p:text>
  </p:cm>
  <p:cm authorId="0" dt="2012-11-14T15:17:23.135" idx="29">
    <p:pos x="10" y="10"/>
    <p:text>what are we showing here?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2-11-14T14:39:08.329" idx="4">
    <p:pos x="10" y="10"/>
    <p:text>trying to think what we would say to those about what really is different from the previous web edit view - I guess it is more streamlined and we do not have that floating pallette and the page editor view does not seem to have the glitches like the old one. I can just hear someone asking about how this is really different from web edit that they are used to</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12-11-14T15:18:08.288" idx="30">
    <p:pos x="5316" y="1034"/>
    <p:text>added text</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12-11-14T15:20:36.997" idx="31">
    <p:pos x="666" y="1034"/>
    <p:text>add more info here - like you must include....or else.....
You must include the image alt tag (alternative text) to complete the upload process. If not, it will result in a broken link</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12-11-14T15:21:15.031" idx="36">
    <p:pos x="10" y="10"/>
    <p:text>other sounds like more than one - if it is just hte password then perhaps just the password slide?</p:text>
  </p:cm>
</p:cmLst>
</file>

<file path=ppt/comments/comment23.xml><?xml version="1.0" encoding="utf-8"?>
<p:cmLst xmlns:a="http://schemas.openxmlformats.org/drawingml/2006/main" xmlns:r="http://schemas.openxmlformats.org/officeDocument/2006/relationships" xmlns:p="http://schemas.openxmlformats.org/presentationml/2006/main">
  <p:cm authorId="0" dt="2012-11-14T15:23:25.853" idx="32">
    <p:pos x="10" y="10"/>
    <p:text>this slide seems out of place
it is disconnected
what are we trying to say? that before images work they have to be submitted??</p:text>
  </p:cm>
</p:cmLst>
</file>

<file path=ppt/comments/comment24.xml><?xml version="1.0" encoding="utf-8"?>
<p:cmLst xmlns:a="http://schemas.openxmlformats.org/drawingml/2006/main" xmlns:r="http://schemas.openxmlformats.org/officeDocument/2006/relationships" xmlns:p="http://schemas.openxmlformats.org/presentationml/2006/main">
  <p:cm authorId="0" dt="2012-11-14T15:21:15.031" idx="33">
    <p:pos x="10" y="10"/>
    <p:text>other sounds like more than one - if it is just hte password then perhaps just the password slide?</p:text>
  </p:cm>
</p:cmLst>
</file>

<file path=ppt/comments/comment25.xml><?xml version="1.0" encoding="utf-8"?>
<p:cmLst xmlns:a="http://schemas.openxmlformats.org/drawingml/2006/main" xmlns:r="http://schemas.openxmlformats.org/officeDocument/2006/relationships" xmlns:p="http://schemas.openxmlformats.org/presentationml/2006/main">
  <p:cm authorId="0" dt="2012-11-14T15:21:15.031" idx="37">
    <p:pos x="10" y="10"/>
    <p:text>other sounds like more than one - if it is just hte password then perhaps just the password slide?</p:text>
  </p:cm>
</p:cmLst>
</file>

<file path=ppt/comments/comment26.xml><?xml version="1.0" encoding="utf-8"?>
<p:cmLst xmlns:a="http://schemas.openxmlformats.org/drawingml/2006/main" xmlns:r="http://schemas.openxmlformats.org/officeDocument/2006/relationships" xmlns:p="http://schemas.openxmlformats.org/presentationml/2006/main">
  <p:cm authorId="0" dt="2012-11-14T15:21:46.277" idx="34">
    <p:pos x="10" y="10"/>
    <p:text>what is this for???</p:text>
  </p:cm>
</p:cmLst>
</file>

<file path=ppt/comments/comment27.xml><?xml version="1.0" encoding="utf-8"?>
<p:cmLst xmlns:a="http://schemas.openxmlformats.org/drawingml/2006/main" xmlns:r="http://schemas.openxmlformats.org/officeDocument/2006/relationships" xmlns:p="http://schemas.openxmlformats.org/presentationml/2006/main">
  <p:cm authorId="0" dt="2012-11-14T15:22:49.045" idx="35">
    <p:pos x="10" y="10"/>
    <p:text>what is this for??
perhaps we can turn this into a video for them to watch instead of in this pptx</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2-11-14T14:41:25.918" idx="6">
    <p:pos x="10" y="10"/>
    <p:text>this is jus tto see the previous breadcrumbs correct?
what is the edit for again?  why/when would they click it?</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2-11-14T14:42:42.582" idx="7">
    <p:pos x="1617" y="2852"/>
    <p:text>having one item/sentence bulleted seems wrong to me some how - maybe remove the bullet and just keep the statement??  same for other slides</p:text>
  </p:cm>
  <p:cm authorId="0" dt="2012-11-14T14:44:18.189" idx="8">
    <p:pos x="4787" y="1016"/>
    <p:text>i would think in the training class we would say that you can do some basic things from this floating palette but other times you will be better to go to content editor from the start?  is this correct? what times will the content editor be better?</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2-11-14T14:48:37.555" idx="9">
    <p:pos x="10" y="10"/>
    <p:text>perhaps add an intro sentence here before the points: "When adding to or formatting information on pages there are two points to remember..."</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2-11-14T14:49:53.955" idx="10">
    <p:pos x="4421" y="2713"/>
    <p:text>made a change</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2-11-14T14:51:15.274" idx="11">
    <p:pos x="5441" y="1034"/>
    <p:text>added text</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2-11-14T14:52:58.073" idx="12">
    <p:pos x="1353" y="1263"/>
    <p:text>spelling error</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2-11-14T14:56:52.191" idx="14">
    <p:pos x="2512" y="319"/>
    <p:text>what are we trying to say with this slide? that these are the related items that you will have to go into the content editor to edit? 
wonder if we should not bother going here in a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12-11-22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upload images right</a:t>
            </a:r>
            <a:r>
              <a:rPr lang="en-US" baseline="0" dirty="0" smtClean="0"/>
              <a:t> from the Page Editor view. Click the image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27</a:t>
            </a:fld>
            <a:endParaRPr lang="en-US"/>
          </a:p>
        </p:txBody>
      </p:sp>
    </p:spTree>
    <p:extLst>
      <p:ext uri="{BB962C8B-B14F-4D97-AF65-F5344CB8AC3E}">
        <p14:creationId xmlns:p14="http://schemas.microsoft.com/office/powerpoint/2010/main" val="224011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button to add new media.</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28</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30</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31</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32</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the image icon in the floating palette. Instead of clicking Upload, navigate to the image.</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33</a:t>
            </a:fld>
            <a:endParaRPr lang="en-US"/>
          </a:p>
        </p:txBody>
      </p:sp>
    </p:spTree>
    <p:extLst>
      <p:ext uri="{BB962C8B-B14F-4D97-AF65-F5344CB8AC3E}">
        <p14:creationId xmlns:p14="http://schemas.microsoft.com/office/powerpoint/2010/main" val="183385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34</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35</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43</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47</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48</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49</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50</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allows you to edit</a:t>
            </a:r>
            <a:r>
              <a:rPr lang="en-US" baseline="0" dirty="0" smtClean="0"/>
              <a:t> the page </a:t>
            </a:r>
            <a:r>
              <a:rPr lang="en-US" dirty="0" smtClean="0"/>
              <a:t>in the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7</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11</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2545021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Items</a:t>
            </a:r>
            <a:r>
              <a:rPr lang="en-US" baseline="0" dirty="0" smtClean="0"/>
              <a:t> include items like navigation block and sidebar items.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203141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17</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341849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54D86577-ADEA-FB48-BE1C-4099C9C3B6AD}"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08AC2B16-4581-4F4C-9A86-02D1A1D8607F}"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E448C71-8C09-B94B-A43C-4742636032D2}"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06875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8E20F814-F7DC-E34B-AEC1-90A6123B880A}" type="datetimeFigureOut">
              <a:rPr lang="en-US"/>
              <a:pPr>
                <a:defRPr/>
              </a:pPr>
              <a:t>12-11-22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C35ACF27-8953-CF46-8D82-880E9F2028F6}"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12BCBF77-4617-6242-9C56-2DB2AEB9FD6E}" type="datetimeFigureOut">
              <a:rPr lang="en-US"/>
              <a:pPr>
                <a:defRPr/>
              </a:pPr>
              <a:t>12-11-22</a:t>
            </a:fld>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0BA30BF-E69F-5B42-B79B-4A6759F5D055}" type="datetimeFigureOut">
              <a:rPr lang="en-US"/>
              <a:pPr>
                <a:defRPr/>
              </a:pPr>
              <a:t>12-11-22</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751BEF3-F559-5D43-AEB2-3B1E08EC0096}" type="datetimeFigureOut">
              <a:rPr lang="en-US"/>
              <a:pPr>
                <a:defRPr/>
              </a:pPr>
              <a:t>12-11-22</a:t>
            </a:fld>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A347E64-E21F-884F-BBBB-8C3A028CC7A8}"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B106FA84-A2D0-264D-A4B0-6AD575E535CD}" type="datetimeFigureOut">
              <a:rPr lang="en-US"/>
              <a:pPr>
                <a:defRPr/>
              </a:pPr>
              <a:t>12-11-22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comments" Target="../comments/comment9.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omments" Target="../comments/comment1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comments" Target="../comments/commen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comments" Target="../comments/commen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16.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comments" Target="../comments/comment17.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comments" Target="../comments/commen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omments" Target="../comments/comment19.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20.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2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omments" Target="../comments/comment23.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comments" Target="../comments/comment26.xml"/><Relationship Id="rId1" Type="http://schemas.openxmlformats.org/officeDocument/2006/relationships/slideLayout" Target="../slideLayouts/slideLayout2.xml"/><Relationship Id="rId2" Type="http://schemas.openxmlformats.org/officeDocument/2006/relationships/hyperlink" Target="http://interfaceli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comments" Target="../comments/comment27.xml"/><Relationship Id="rId1" Type="http://schemas.openxmlformats.org/officeDocument/2006/relationships/slideLayout" Target="../slideLayouts/slideLayout2.xml"/><Relationship Id="rId2" Type="http://schemas.openxmlformats.org/officeDocument/2006/relationships/hyperlink" Target="http://interfacelift.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endParaRPr lang="en-US" sz="2400" dirty="0" smtClean="0"/>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Navigate to the page you want to edit</a:t>
            </a:r>
            <a:endParaRPr lang="en-US" dirty="0"/>
          </a:p>
          <a:p>
            <a:pPr marL="514350" indent="-514350">
              <a:buFont typeface="+mj-lt"/>
              <a:buAutoNum type="arabicPeriod"/>
            </a:pPr>
            <a:r>
              <a:rPr lang="en-US" dirty="0" smtClean="0"/>
              <a:t>Click the content area you want to edit</a:t>
            </a:r>
          </a:p>
          <a:p>
            <a:pPr marL="514350" indent="-514350">
              <a:buFont typeface="+mj-lt"/>
              <a:buAutoNum type="arabicPeriod"/>
            </a:pPr>
            <a:endParaRPr lang="en-US" dirty="0"/>
          </a:p>
          <a:p>
            <a:pPr marL="0" indent="0">
              <a:buNone/>
            </a:pPr>
            <a:r>
              <a:rPr lang="en-US" dirty="0" smtClean="0"/>
              <a:t>Hover your mouse over the content areas to see which areas are editable.</a:t>
            </a:r>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904862"/>
            <a:ext cx="8229600" cy="4067675"/>
          </a:xfrm>
        </p:spPr>
        <p:txBody>
          <a:bodyPr/>
          <a:lstStyle/>
          <a:p>
            <a:pPr marL="514350" indent="-514350">
              <a:buFont typeface="+mj-lt"/>
              <a:buAutoNum type="arabicPeriod"/>
            </a:pPr>
            <a:r>
              <a:rPr lang="en-US" dirty="0" smtClean="0"/>
              <a:t>Paste without formatting</a:t>
            </a:r>
          </a:p>
          <a:p>
            <a:pPr marL="514350" indent="-514350">
              <a:buFont typeface="+mj-lt"/>
              <a:buAutoNum type="arabicPeriod"/>
            </a:pPr>
            <a:endParaRPr lang="en-US" dirty="0"/>
          </a:p>
          <a:p>
            <a:pPr marL="514350" indent="-514350">
              <a:buFont typeface="+mj-lt"/>
              <a:buAutoNum type="arabicPeriod"/>
            </a:pPr>
            <a:r>
              <a:rPr lang="en-US" dirty="0" smtClean="0"/>
              <a:t>Use only included formatting styles</a:t>
            </a:r>
            <a:endParaRPr lang="en-US" dirty="0"/>
          </a:p>
        </p:txBody>
      </p:sp>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166264" y="2294587"/>
            <a:ext cx="4733415" cy="3152130"/>
          </a:xfrm>
        </p:spPr>
        <p:txBody>
          <a:bodyPr numCol="1"/>
          <a:lstStyle/>
          <a:p>
            <a:pPr marL="514350" indent="-514350">
              <a:buFont typeface="+mj-lt"/>
              <a:buAutoNum type="arabicPeriod"/>
            </a:pPr>
            <a:r>
              <a:rPr lang="en-US" sz="2400" dirty="0" smtClean="0"/>
              <a:t>Click the Document icon in the floating palette</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2"/>
          <a:stretch>
            <a:fillRect/>
          </a:stretch>
        </p:blipFill>
        <p:spPr>
          <a:xfrm>
            <a:off x="376211" y="2294587"/>
            <a:ext cx="3644900" cy="1193800"/>
          </a:xfrm>
          <a:prstGeom prst="rect">
            <a:avLst/>
          </a:prstGeom>
        </p:spPr>
      </p:pic>
      <p:pic>
        <p:nvPicPr>
          <p:cNvPr id="8" name="Picture 7"/>
          <p:cNvPicPr>
            <a:picLocks noChangeAspect="1"/>
          </p:cNvPicPr>
          <p:nvPr/>
        </p:nvPicPr>
        <p:blipFill>
          <a:blip r:embed="rId3"/>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Only choose styles from the dropdown menu when wanting to format in order to maintain consistency </a:t>
            </a:r>
            <a:r>
              <a:rPr lang="en-US" sz="2800" dirty="0"/>
              <a:t>between pages.</a:t>
            </a:r>
          </a:p>
        </p:txBody>
      </p:sp>
      <p:pic>
        <p:nvPicPr>
          <p:cNvPr id="4" name="Picture 3"/>
          <p:cNvPicPr>
            <a:picLocks noChangeAspect="1"/>
          </p:cNvPicPr>
          <p:nvPr/>
        </p:nvPicPr>
        <p:blipFill>
          <a:blip r:embed="rId2"/>
          <a:stretch>
            <a:fillRect/>
          </a:stretch>
        </p:blipFill>
        <p:spPr>
          <a:xfrm>
            <a:off x="2546905" y="2874353"/>
            <a:ext cx="4107341" cy="2820579"/>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600201"/>
            <a:ext cx="8229600" cy="2398026"/>
          </a:xfrm>
        </p:spPr>
        <p:txBody>
          <a:bodyPr/>
          <a:lstStyle/>
          <a:p>
            <a:pPr marL="0" indent="0">
              <a:buNone/>
            </a:pPr>
            <a:r>
              <a:rPr lang="en-US" sz="2400" dirty="0" smtClean="0"/>
              <a:t>Some items cannot be edited in Page Editor view and will need to be edited in the Content Editor.</a:t>
            </a:r>
            <a:endParaRPr lang="en-US" sz="2400" strike="sngStrike" dirty="0" smtClean="0"/>
          </a:p>
          <a:p>
            <a:r>
              <a:rPr lang="en-US" sz="2400" dirty="0" smtClean="0"/>
              <a:t>Edit the related item</a:t>
            </a:r>
            <a:endParaRPr lang="en-US" sz="2400" dirty="0"/>
          </a:p>
        </p:txBody>
      </p:sp>
      <p:pic>
        <p:nvPicPr>
          <p:cNvPr id="4" name="Picture 3"/>
          <p:cNvPicPr>
            <a:picLocks noChangeAspect="1"/>
          </p:cNvPicPr>
          <p:nvPr/>
        </p:nvPicPr>
        <p:blipFill>
          <a:blip r:embed="rId3"/>
          <a:stretch>
            <a:fillRect/>
          </a:stretch>
        </p:blipFill>
        <p:spPr>
          <a:xfrm>
            <a:off x="1131063" y="3245160"/>
            <a:ext cx="6837494" cy="2062659"/>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Items</a:t>
            </a:r>
            <a:endParaRPr lang="en-US" dirty="0"/>
          </a:p>
        </p:txBody>
      </p:sp>
      <p:sp>
        <p:nvSpPr>
          <p:cNvPr id="3" name="Content Placeholder 2"/>
          <p:cNvSpPr>
            <a:spLocks noGrp="1"/>
          </p:cNvSpPr>
          <p:nvPr>
            <p:ph idx="1"/>
          </p:nvPr>
        </p:nvSpPr>
        <p:spPr>
          <a:xfrm>
            <a:off x="4596469" y="1420532"/>
            <a:ext cx="4116660" cy="4525963"/>
          </a:xfrm>
        </p:spPr>
        <p:txBody>
          <a:bodyPr/>
          <a:lstStyle/>
          <a:p>
            <a:r>
              <a:rPr lang="en-US" dirty="0" smtClean="0"/>
              <a:t>Image and content sliders</a:t>
            </a:r>
          </a:p>
          <a:p>
            <a:r>
              <a:rPr lang="en-US" b="1" dirty="0" smtClean="0"/>
              <a:t>Navigation </a:t>
            </a:r>
            <a:r>
              <a:rPr lang="en-US" b="1" dirty="0" smtClean="0"/>
              <a:t>block (group of links)</a:t>
            </a:r>
            <a:endParaRPr lang="en-US" b="1" dirty="0" smtClean="0"/>
          </a:p>
          <a:p>
            <a:r>
              <a:rPr lang="en-US" b="1" dirty="0" smtClean="0"/>
              <a:t>Sidebar items (Right Column)</a:t>
            </a:r>
          </a:p>
        </p:txBody>
      </p:sp>
      <p:pic>
        <p:nvPicPr>
          <p:cNvPr id="4" name="Picture 3"/>
          <p:cNvPicPr>
            <a:picLocks noChangeAspect="1"/>
          </p:cNvPicPr>
          <p:nvPr/>
        </p:nvPicPr>
        <p:blipFill>
          <a:blip r:embed="rId3"/>
          <a:stretch>
            <a:fillRect/>
          </a:stretch>
        </p:blipFill>
        <p:spPr>
          <a:xfrm>
            <a:off x="457200" y="1600200"/>
            <a:ext cx="2975676" cy="4355402"/>
          </a:xfrm>
          <a:prstGeom prst="rect">
            <a:avLst/>
          </a:prstGeom>
        </p:spPr>
      </p:pic>
    </p:spTree>
    <p:extLst>
      <p:ext uri="{BB962C8B-B14F-4D97-AF65-F5344CB8AC3E}">
        <p14:creationId xmlns:p14="http://schemas.microsoft.com/office/powerpoint/2010/main" val="890399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hyperlinks (or 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prstGeom>
          <a:ln>
            <a:solidFill>
              <a:srgbClr val="DDDDD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243685" y="3977089"/>
            <a:ext cx="3081354" cy="7711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3" y="2558054"/>
            <a:ext cx="4219518" cy="4110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Can be done from the Floating Palette</a:t>
            </a:r>
            <a:endParaRPr lang="en-US" dirty="0">
              <a:solidFill>
                <a:schemeClr val="tx1"/>
              </a:solidFill>
            </a:endParaRPr>
          </a:p>
        </p:txBody>
      </p:sp>
      <p:cxnSp>
        <p:nvCxnSpPr>
          <p:cNvPr id="9" name="Straight Arrow Connector 8"/>
          <p:cNvCxnSpPr/>
          <p:nvPr/>
        </p:nvCxnSpPr>
        <p:spPr>
          <a:xfrm flipH="1">
            <a:off x="3497057" y="2973961"/>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Internal Links</a:t>
            </a:r>
            <a:endParaRPr lang="en-US" dirty="0"/>
          </a:p>
        </p:txBody>
      </p:sp>
      <p:sp>
        <p:nvSpPr>
          <p:cNvPr id="3" name="Content Placeholder 2"/>
          <p:cNvSpPr>
            <a:spLocks noGrp="1"/>
          </p:cNvSpPr>
          <p:nvPr>
            <p:ph idx="1"/>
          </p:nvPr>
        </p:nvSpPr>
        <p:spPr/>
        <p:txBody>
          <a:bodyPr/>
          <a:lstStyle/>
          <a:p>
            <a:pPr marL="0" indent="0">
              <a:buNone/>
            </a:pPr>
            <a:r>
              <a:rPr lang="en-US" dirty="0" smtClean="0"/>
              <a:t>Select the text you want to link and click</a:t>
            </a:r>
            <a:endParaRPr lang="en-US" dirty="0"/>
          </a:p>
        </p:txBody>
      </p:sp>
    </p:spTree>
    <p:extLst>
      <p:ext uri="{BB962C8B-B14F-4D97-AF65-F5344CB8AC3E}">
        <p14:creationId xmlns:p14="http://schemas.microsoft.com/office/powerpoint/2010/main" val="149964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a:xfrm>
            <a:off x="5609229" y="1421266"/>
            <a:ext cx="3077571" cy="3873727"/>
          </a:xfrm>
        </p:spPr>
        <p:txBody>
          <a:bodyPr/>
          <a:lstStyle/>
          <a:p>
            <a:pPr marL="0" indent="0">
              <a:buNone/>
            </a:pPr>
            <a:r>
              <a:rPr lang="en-US" sz="2400" dirty="0" smtClean="0"/>
              <a:t>Internal links are links that link to other pages that reside on the Sheridan website</a:t>
            </a:r>
            <a:r>
              <a:rPr lang="en-US" sz="2400" dirty="0"/>
              <a:t>. </a:t>
            </a:r>
            <a:endParaRPr lang="en-US" sz="2400" dirty="0" smtClean="0"/>
          </a:p>
          <a:p>
            <a:pPr marL="0" indent="0">
              <a:buNone/>
            </a:pPr>
            <a:endParaRPr lang="en-US" sz="2400" dirty="0"/>
          </a:p>
          <a:p>
            <a:pPr marL="0" indent="0">
              <a:buNone/>
            </a:pPr>
            <a:r>
              <a:rPr lang="en-US" sz="2400" dirty="0" smtClean="0"/>
              <a:t>Select </a:t>
            </a:r>
            <a:r>
              <a:rPr lang="en-US" sz="2400" dirty="0"/>
              <a:t>the text you want to link and </a:t>
            </a:r>
            <a:r>
              <a:rPr lang="en-US" sz="2400" dirty="0" smtClean="0"/>
              <a:t>click the Insert Link button.</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endParaRPr lang="en-US" dirty="0"/>
          </a:p>
        </p:txBody>
      </p:sp>
      <p:sp>
        <p:nvSpPr>
          <p:cNvPr id="3" name="Content Placeholder 2"/>
          <p:cNvSpPr>
            <a:spLocks noGrp="1"/>
          </p:cNvSpPr>
          <p:nvPr>
            <p:ph idx="1"/>
          </p:nvPr>
        </p:nvSpPr>
        <p:spPr>
          <a:xfrm>
            <a:off x="457201" y="1483928"/>
            <a:ext cx="8154694" cy="1570065"/>
          </a:xfrm>
        </p:spPr>
        <p:txBody>
          <a:bodyPr/>
          <a:lstStyle/>
          <a:p>
            <a:pPr marL="0" indent="0">
              <a:buNone/>
            </a:pPr>
            <a:r>
              <a:rPr lang="en-US" sz="2400" dirty="0" smtClean="0"/>
              <a:t>The hyperlink manager can be accessed by clicking the Document icon and then the Hyperlink Manager button, indicated by a globe and a link symbol.</a:t>
            </a:r>
            <a:endParaRPr lang="en-US" sz="2400" dirty="0"/>
          </a:p>
        </p:txBody>
      </p:sp>
      <p:pic>
        <p:nvPicPr>
          <p:cNvPr id="4" name="Picture 3"/>
          <p:cNvPicPr>
            <a:picLocks noChangeAspect="1"/>
          </p:cNvPicPr>
          <p:nvPr/>
        </p:nvPicPr>
        <p:blipFill>
          <a:blip r:embed="rId2"/>
          <a:stretch>
            <a:fillRect/>
          </a:stretch>
        </p:blipFill>
        <p:spPr>
          <a:xfrm>
            <a:off x="2074546" y="2852919"/>
            <a:ext cx="4159340" cy="2905910"/>
          </a:xfrm>
          <a:prstGeom prst="rect">
            <a:avLst/>
          </a:prstGeom>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600200"/>
            <a:ext cx="4122067" cy="4525963"/>
          </a:xfrm>
        </p:spPr>
        <p:txBody>
          <a:bodyPr/>
          <a:lstStyle/>
          <a:p>
            <a:pPr marL="514350" indent="-514350">
              <a:buFont typeface="+mj-lt"/>
              <a:buAutoNum type="arabicPeriod"/>
            </a:pPr>
            <a:r>
              <a:rPr lang="en-US" dirty="0" smtClean="0"/>
              <a:t>Click the Document icon to access the Rich Text Editor</a:t>
            </a:r>
          </a:p>
          <a:p>
            <a:pPr marL="514350" indent="-514350">
              <a:buFont typeface="+mj-lt"/>
              <a:buAutoNum type="arabicPeriod"/>
            </a:pPr>
            <a:r>
              <a:rPr lang="en-US" dirty="0" smtClean="0">
                <a:solidFill>
                  <a:srgbClr val="FF0080"/>
                </a:solidFill>
              </a:rPr>
              <a:t>Select </a:t>
            </a:r>
            <a:r>
              <a:rPr lang="en-US" dirty="0" smtClean="0"/>
              <a:t>the text you want to link.</a:t>
            </a:r>
          </a:p>
          <a:p>
            <a:pPr marL="514350" indent="-514350">
              <a:buFont typeface="+mj-lt"/>
              <a:buAutoNum type="arabicPeriod"/>
            </a:pPr>
            <a:r>
              <a:rPr lang="en-US" dirty="0" smtClean="0">
                <a:solidFill>
                  <a:srgbClr val="00C6C8"/>
                </a:solidFill>
              </a:rPr>
              <a:t>Click</a:t>
            </a:r>
            <a:r>
              <a:rPr lang="en-US" dirty="0" smtClean="0"/>
              <a:t> the Hyperlink Manager button.</a:t>
            </a:r>
            <a:endParaRPr lang="en-US"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10" y="1417639"/>
            <a:ext cx="3697984" cy="3799998"/>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600200"/>
            <a:ext cx="8229600" cy="4013203"/>
          </a:xfrm>
        </p:spPr>
        <p:txBody>
          <a:bodyPr/>
          <a:lstStyle/>
          <a:p>
            <a:pPr marL="0" indent="0">
              <a:buNone/>
            </a:pPr>
            <a:r>
              <a:rPr lang="en-US" sz="2400" dirty="0" smtClean="0"/>
              <a:t>An external link goes to a page that does not reside on the Sheridan server.</a:t>
            </a:r>
          </a:p>
          <a:p>
            <a:pPr marL="0" indent="0">
              <a:buNone/>
            </a:pPr>
            <a:endParaRPr lang="en-US" sz="2400" dirty="0"/>
          </a:p>
          <a:p>
            <a:pPr marL="0" indent="0">
              <a:buNone/>
            </a:pPr>
            <a:r>
              <a:rPr lang="en-US" sz="2400" dirty="0" smtClean="0"/>
              <a:t>You need to specify 3 items in an external link:</a:t>
            </a:r>
          </a:p>
          <a:p>
            <a:pPr marL="0" indent="0">
              <a:buNone/>
            </a:pPr>
            <a:endParaRPr lang="en-US" sz="2400" dirty="0" smtClean="0"/>
          </a:p>
          <a:p>
            <a:pPr marL="457200" indent="-457200">
              <a:buFont typeface="+mj-lt"/>
              <a:buAutoNum type="arabicPeriod"/>
            </a:pPr>
            <a:r>
              <a:rPr lang="en-US" sz="2400" dirty="0" smtClean="0"/>
              <a:t>URL (destination)</a:t>
            </a:r>
          </a:p>
          <a:p>
            <a:pPr marL="457200" indent="-457200">
              <a:buFont typeface="+mj-lt"/>
              <a:buAutoNum type="arabicPeriod"/>
            </a:pPr>
            <a:r>
              <a:rPr lang="en-US" sz="2400" dirty="0" smtClean="0"/>
              <a:t>Link text (clickable text)</a:t>
            </a:r>
          </a:p>
          <a:p>
            <a:pPr marL="457200" indent="-457200">
              <a:buFont typeface="+mj-lt"/>
              <a:buAutoNum type="arabicPeriod"/>
            </a:pPr>
            <a:r>
              <a:rPr lang="en-US" sz="2400" dirty="0" smtClean="0"/>
              <a:t>Target (target window, e.g. new window)</a:t>
            </a:r>
            <a:endParaRPr lang="en-US" sz="2400" dirty="0"/>
          </a:p>
        </p:txBody>
      </p:sp>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4122067" cy="4525963"/>
          </a:xfrm>
        </p:spPr>
        <p:txBody>
          <a:bodyPr/>
          <a:lstStyle/>
          <a:p>
            <a:pPr marL="514350" indent="-514350">
              <a:buFont typeface="+mj-lt"/>
              <a:buAutoNum type="arabicPeriod"/>
            </a:pPr>
            <a:r>
              <a:rPr lang="en-US" dirty="0" smtClean="0"/>
              <a:t>Click the Document icon to access the Rich Text Editor</a:t>
            </a:r>
          </a:p>
          <a:p>
            <a:pPr marL="514350" indent="-514350">
              <a:buFont typeface="+mj-lt"/>
              <a:buAutoNum type="arabicPeriod"/>
            </a:pPr>
            <a:r>
              <a:rPr lang="en-US" dirty="0" smtClean="0">
                <a:solidFill>
                  <a:srgbClr val="FF0080"/>
                </a:solidFill>
              </a:rPr>
              <a:t>Select </a:t>
            </a:r>
            <a:r>
              <a:rPr lang="en-US" dirty="0" smtClean="0"/>
              <a:t>the text you want to link.</a:t>
            </a:r>
          </a:p>
          <a:p>
            <a:pPr marL="514350" indent="-514350">
              <a:buFont typeface="+mj-lt"/>
              <a:buAutoNum type="arabicPeriod"/>
            </a:pPr>
            <a:r>
              <a:rPr lang="en-US" dirty="0" smtClean="0">
                <a:solidFill>
                  <a:srgbClr val="00C6C8"/>
                </a:solidFill>
              </a:rPr>
              <a:t>Click</a:t>
            </a:r>
            <a:r>
              <a:rPr lang="en-US" dirty="0" smtClean="0"/>
              <a:t> the Hyperlink Manager button.</a:t>
            </a:r>
            <a:endParaRPr lang="en-US"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10" y="1417639"/>
            <a:ext cx="3697984" cy="3799998"/>
          </a:xfrm>
          <a:prstGeom prst="rect">
            <a:avLst/>
          </a:prstGeom>
        </p:spPr>
      </p:pic>
    </p:spTree>
    <p:extLst>
      <p:ext uri="{BB962C8B-B14F-4D97-AF65-F5344CB8AC3E}">
        <p14:creationId xmlns:p14="http://schemas.microsoft.com/office/powerpoint/2010/main" val="2466010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910805"/>
          </a:xfrm>
        </p:spPr>
        <p:txBody>
          <a:bodyPr/>
          <a:lstStyle/>
          <a:p>
            <a:pPr marL="0" indent="0">
              <a:buNone/>
            </a:pPr>
            <a:r>
              <a:rPr lang="en-US" sz="2400" dirty="0" smtClean="0"/>
              <a:t>An email link composes an email in your default mail client to send to the recipient.</a:t>
            </a:r>
            <a:endParaRPr lang="en-US" sz="2400" dirty="0"/>
          </a:p>
        </p:txBody>
      </p:sp>
      <p:pic>
        <p:nvPicPr>
          <p:cNvPr id="4" name="Picture 3"/>
          <p:cNvPicPr>
            <a:picLocks noChangeAspect="1"/>
          </p:cNvPicPr>
          <p:nvPr/>
        </p:nvPicPr>
        <p:blipFill>
          <a:blip r:embed="rId2"/>
          <a:stretch>
            <a:fillRect/>
          </a:stretch>
        </p:blipFill>
        <p:spPr>
          <a:xfrm>
            <a:off x="2345982" y="2680455"/>
            <a:ext cx="4459306" cy="2943254"/>
          </a:xfrm>
          <a:prstGeom prst="rect">
            <a:avLst/>
          </a:prstGeom>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1600200"/>
            <a:ext cx="8229600" cy="3111570"/>
          </a:xfrm>
        </p:spPr>
        <p:txBody>
          <a:bodyPr/>
          <a:lstStyle/>
          <a:p>
            <a:pPr marL="0" indent="0">
              <a:buNone/>
            </a:pPr>
            <a:r>
              <a:rPr lang="en-US" sz="2800" dirty="0" smtClean="0"/>
              <a:t>Media includes images, videos, documents, etc.</a:t>
            </a:r>
          </a:p>
          <a:p>
            <a:pPr marL="514350" indent="-514350">
              <a:buFont typeface="+mj-lt"/>
              <a:buAutoNum type="arabicPeriod"/>
            </a:pPr>
            <a:endParaRPr lang="en-US" dirty="0"/>
          </a:p>
          <a:p>
            <a:pPr marL="514350" indent="-514350">
              <a:buFont typeface="+mj-lt"/>
              <a:buAutoNum type="arabicPeriod"/>
            </a:pPr>
            <a:r>
              <a:rPr lang="en-US" dirty="0" smtClean="0"/>
              <a:t>Upload media to the Media Library and publish it.</a:t>
            </a:r>
          </a:p>
          <a:p>
            <a:pPr marL="514350" indent="-514350">
              <a:buFont typeface="+mj-lt"/>
              <a:buAutoNum type="arabicPeriod"/>
            </a:pPr>
            <a:r>
              <a:rPr lang="en-US" dirty="0" smtClean="0"/>
              <a:t>Go to the specific page and insert media into the page</a:t>
            </a:r>
          </a:p>
        </p:txBody>
      </p:sp>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Page Editor</a:t>
            </a:r>
            <a:endParaRPr lang="en-US" sz="4000" dirty="0"/>
          </a:p>
        </p:txBody>
      </p:sp>
      <p:sp>
        <p:nvSpPr>
          <p:cNvPr id="3" name="Content Placeholder 2"/>
          <p:cNvSpPr>
            <a:spLocks noGrp="1"/>
          </p:cNvSpPr>
          <p:nvPr>
            <p:ph idx="1"/>
          </p:nvPr>
        </p:nvSpPr>
        <p:spPr>
          <a:xfrm>
            <a:off x="457200" y="1600200"/>
            <a:ext cx="8229600" cy="1356775"/>
          </a:xfrm>
        </p:spPr>
        <p:txBody>
          <a:bodyPr/>
          <a:lstStyle/>
          <a:p>
            <a:pPr marL="0" indent="0">
              <a:buNone/>
            </a:pPr>
            <a:r>
              <a:rPr lang="en-US" dirty="0" smtClean="0"/>
              <a:t>Once images are uploaded to the media library they can be inserted from the floating palette.</a:t>
            </a:r>
            <a:endParaRPr lang="en-US" dirty="0"/>
          </a:p>
        </p:txBody>
      </p:sp>
      <p:pic>
        <p:nvPicPr>
          <p:cNvPr id="4" name="Picture 3"/>
          <p:cNvPicPr>
            <a:picLocks noChangeAspect="1"/>
          </p:cNvPicPr>
          <p:nvPr/>
        </p:nvPicPr>
        <p:blipFill>
          <a:blip r:embed="rId3"/>
          <a:stretch>
            <a:fillRect/>
          </a:stretch>
        </p:blipFill>
        <p:spPr>
          <a:xfrm>
            <a:off x="2451100" y="3131485"/>
            <a:ext cx="4241800" cy="1752600"/>
          </a:xfrm>
          <a:prstGeom prst="rect">
            <a:avLst/>
          </a:prstGeom>
        </p:spPr>
      </p:pic>
    </p:spTree>
    <p:extLst>
      <p:ext uri="{BB962C8B-B14F-4D97-AF65-F5344CB8AC3E}">
        <p14:creationId xmlns:p14="http://schemas.microsoft.com/office/powerpoint/2010/main" val="8581347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Adding Media from Page Editor</a:t>
            </a:r>
            <a:endParaRPr lang="en-US" sz="4000" dirty="0"/>
          </a:p>
        </p:txBody>
      </p:sp>
      <p:pic>
        <p:nvPicPr>
          <p:cNvPr id="4" name="Picture 3"/>
          <p:cNvPicPr>
            <a:picLocks noChangeAspect="1"/>
          </p:cNvPicPr>
          <p:nvPr/>
        </p:nvPicPr>
        <p:blipFill>
          <a:blip r:embed="rId3"/>
          <a:stretch>
            <a:fillRect/>
          </a:stretch>
        </p:blipFill>
        <p:spPr>
          <a:xfrm>
            <a:off x="567712" y="1495198"/>
            <a:ext cx="3246272" cy="4216274"/>
          </a:xfrm>
          <a:prstGeom prst="rect">
            <a:avLst/>
          </a:prstGeom>
        </p:spPr>
      </p:pic>
      <p:sp>
        <p:nvSpPr>
          <p:cNvPr id="3" name="TextBox 2"/>
          <p:cNvSpPr txBox="1"/>
          <p:nvPr/>
        </p:nvSpPr>
        <p:spPr>
          <a:xfrm>
            <a:off x="4355670" y="1663630"/>
            <a:ext cx="4212568" cy="2062103"/>
          </a:xfrm>
          <a:prstGeom prst="rect">
            <a:avLst/>
          </a:prstGeom>
          <a:noFill/>
        </p:spPr>
        <p:txBody>
          <a:bodyPr wrap="square" rtlCol="0">
            <a:spAutoFit/>
          </a:bodyPr>
          <a:lstStyle/>
          <a:p>
            <a:r>
              <a:rPr lang="en-US" sz="3200" dirty="0" smtClean="0"/>
              <a:t>Media can be both Uploaded and Inserted from the Page Editor’s floating palette.</a:t>
            </a:r>
            <a:endParaRPr lang="en-US" sz="3200" dirty="0"/>
          </a:p>
        </p:txBody>
      </p: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pic>
        <p:nvPicPr>
          <p:cNvPr id="8" name="Picture 7"/>
          <p:cNvPicPr>
            <a:picLocks noChangeAspect="1"/>
          </p:cNvPicPr>
          <p:nvPr/>
        </p:nvPicPr>
        <p:blipFill>
          <a:blip r:embed="rId2"/>
          <a:stretch>
            <a:fillRect/>
          </a:stretch>
        </p:blipFill>
        <p:spPr>
          <a:xfrm>
            <a:off x="3073793" y="1735115"/>
            <a:ext cx="2911757" cy="1064136"/>
          </a:xfrm>
          <a:prstGeom prst="rect">
            <a:avLst/>
          </a:prstGeom>
        </p:spPr>
      </p:pic>
      <p:sp>
        <p:nvSpPr>
          <p:cNvPr id="10" name="Content Placeholder 2"/>
          <p:cNvSpPr>
            <a:spLocks noGrp="1"/>
          </p:cNvSpPr>
          <p:nvPr>
            <p:ph idx="1"/>
          </p:nvPr>
        </p:nvSpPr>
        <p:spPr>
          <a:xfrm>
            <a:off x="457200" y="3234296"/>
            <a:ext cx="8229600" cy="2668793"/>
          </a:xfrm>
        </p:spPr>
        <p:txBody>
          <a:bodyPr/>
          <a:lstStyle/>
          <a:p>
            <a:r>
              <a:rPr lang="en-US" dirty="0" smtClean="0"/>
              <a:t>Internet Explorer 8 or 9</a:t>
            </a:r>
          </a:p>
          <a:p>
            <a:r>
              <a:rPr lang="en-US" dirty="0" smtClean="0"/>
              <a:t>Mozilla Firefox</a:t>
            </a:r>
          </a:p>
          <a:p>
            <a:r>
              <a:rPr lang="en-US" dirty="0" smtClean="0"/>
              <a:t>Apple Safari</a:t>
            </a:r>
          </a:p>
        </p:txBody>
      </p:sp>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Navigate to your Workflow in the Content Tree and click Upload.</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 </a:t>
            </a:r>
            <a:endParaRPr lang="en-US" dirty="0"/>
          </a:p>
        </p:txBody>
      </p:sp>
      <p:pic>
        <p:nvPicPr>
          <p:cNvPr id="4" name="Picture 3"/>
          <p:cNvPicPr>
            <a:picLocks noChangeAspect="1"/>
          </p:cNvPicPr>
          <p:nvPr/>
        </p:nvPicPr>
        <p:blipFill>
          <a:blip r:embed="rId3"/>
          <a:stretch>
            <a:fillRect/>
          </a:stretch>
        </p:blipFill>
        <p:spPr>
          <a:xfrm>
            <a:off x="1143909" y="3241232"/>
            <a:ext cx="6803685" cy="1021465"/>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Information</a:t>
            </a:r>
            <a:endParaRPr lang="en-US" dirty="0"/>
          </a:p>
        </p:txBody>
      </p:sp>
      <p:sp>
        <p:nvSpPr>
          <p:cNvPr id="3" name="Content Placeholder 2"/>
          <p:cNvSpPr>
            <a:spLocks noGrp="1"/>
          </p:cNvSpPr>
          <p:nvPr>
            <p:ph idx="1"/>
          </p:nvPr>
        </p:nvSpPr>
        <p:spPr>
          <a:xfrm>
            <a:off x="457200" y="1600200"/>
            <a:ext cx="8229600" cy="1550675"/>
          </a:xfrm>
        </p:spPr>
        <p:txBody>
          <a:bodyPr/>
          <a:lstStyle/>
          <a:p>
            <a:pPr marL="0" indent="0">
              <a:buNone/>
            </a:pPr>
            <a:r>
              <a:rPr lang="en-US" dirty="0" smtClean="0"/>
              <a:t>Include image alt tag (alternate text)</a:t>
            </a:r>
            <a:endParaRPr lang="en-US" dirty="0"/>
          </a:p>
        </p:txBody>
      </p:sp>
      <p:pic>
        <p:nvPicPr>
          <p:cNvPr id="4" name="Picture 3"/>
          <p:cNvPicPr>
            <a:picLocks noChangeAspect="1"/>
          </p:cNvPicPr>
          <p:nvPr/>
        </p:nvPicPr>
        <p:blipFill>
          <a:blip r:embed="rId3"/>
          <a:stretch>
            <a:fillRect/>
          </a:stretch>
        </p:blipFill>
        <p:spPr>
          <a:xfrm>
            <a:off x="2549559" y="2534884"/>
            <a:ext cx="4240241" cy="3136691"/>
          </a:xfrm>
          <a:prstGeom prst="rect">
            <a:avLst/>
          </a:prstGeom>
        </p:spPr>
      </p:pic>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Inserting Images after Upload</a:t>
            </a:r>
            <a:endParaRPr lang="en-US" sz="4000" dirty="0"/>
          </a:p>
        </p:txBody>
      </p:sp>
      <p:pic>
        <p:nvPicPr>
          <p:cNvPr id="4" name="Picture 3"/>
          <p:cNvPicPr>
            <a:picLocks noChangeAspect="1"/>
          </p:cNvPicPr>
          <p:nvPr/>
        </p:nvPicPr>
        <p:blipFill>
          <a:blip r:embed="rId3"/>
          <a:stretch>
            <a:fillRect/>
          </a:stretch>
        </p:blipFill>
        <p:spPr>
          <a:xfrm>
            <a:off x="1648981" y="1289436"/>
            <a:ext cx="5617103" cy="4343358"/>
          </a:xfrm>
          <a:prstGeom prst="rect">
            <a:avLst/>
          </a:prstGeom>
        </p:spPr>
      </p:pic>
    </p:spTree>
    <p:extLst>
      <p:ext uri="{BB962C8B-B14F-4D97-AF65-F5344CB8AC3E}">
        <p14:creationId xmlns:p14="http://schemas.microsoft.com/office/powerpoint/2010/main" val="119109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600200"/>
            <a:ext cx="8229600" cy="833245"/>
          </a:xfrm>
        </p:spPr>
        <p:txBody>
          <a:bodyPr/>
          <a:lstStyle/>
          <a:p>
            <a:pPr marL="0" indent="0">
              <a:buNone/>
            </a:pPr>
            <a:r>
              <a:rPr lang="en-US" dirty="0" smtClean="0"/>
              <a:t>All edits must be submitted to an Approver.</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images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2193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buFont typeface="+mj-lt"/>
              <a:buAutoNum type="arabicPeriod"/>
            </a:pPr>
            <a:r>
              <a:rPr lang="en-US" dirty="0"/>
              <a:t>Input login </a:t>
            </a:r>
            <a:r>
              <a:rPr lang="en-US" dirty="0" smtClean="0"/>
              <a:t>credentials</a:t>
            </a:r>
          </a:p>
          <a:p>
            <a:pPr marL="514350" indent="-514350">
              <a:buFont typeface="+mj-lt"/>
              <a:buAutoNum type="arabicPeriod"/>
            </a:pPr>
            <a:r>
              <a:rPr lang="en-US" dirty="0" smtClean="0"/>
              <a:t>Click Options to display User Interface (UI) view</a:t>
            </a:r>
          </a:p>
          <a:p>
            <a:pPr marL="514350" indent="-514350">
              <a:buFont typeface="+mj-lt"/>
              <a:buAutoNum type="arabicPeriod"/>
            </a:pPr>
            <a:r>
              <a:rPr lang="en-US" dirty="0" smtClean="0"/>
              <a:t>Select your UI view:</a:t>
            </a:r>
            <a:endParaRPr lang="en-US" dirty="0"/>
          </a:p>
          <a:p>
            <a:pPr lvl="1"/>
            <a:r>
              <a:rPr lang="en-US" dirty="0" smtClean="0"/>
              <a:t>Desktop</a:t>
            </a:r>
          </a:p>
          <a:p>
            <a:pPr lvl="1"/>
            <a:r>
              <a:rPr lang="en-US" dirty="0" smtClean="0"/>
              <a:t>Content Editor</a:t>
            </a:r>
          </a:p>
          <a:p>
            <a:pPr lvl="1"/>
            <a:r>
              <a:rPr lang="en-US" b="1" dirty="0" smtClean="0">
                <a:solidFill>
                  <a:srgbClr val="FF0080"/>
                </a:solidFill>
              </a:rPr>
              <a:t>Page Editor</a:t>
            </a:r>
          </a:p>
          <a:p>
            <a:pPr marL="514350" indent="-514350">
              <a:buFont typeface="+mj-lt"/>
              <a:buAutoNum type="arabicPeriod"/>
            </a:pPr>
            <a:r>
              <a:rPr lang="en-US" dirty="0" smtClean="0"/>
              <a:t>Click Login</a:t>
            </a:r>
          </a:p>
        </p:txBody>
      </p:sp>
      <p:pic>
        <p:nvPicPr>
          <p:cNvPr id="6" name="Picture 5"/>
          <p:cNvPicPr>
            <a:picLocks noChangeAspect="1"/>
          </p:cNvPicPr>
          <p:nvPr/>
        </p:nvPicPr>
        <p:blipFill>
          <a:blip r:embed="rId2"/>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for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57200" y="4886279"/>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556236" y="1417637"/>
            <a:ext cx="6055828" cy="3468641"/>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r>
              <a:rPr lang="en-US" dirty="0" smtClean="0"/>
              <a:t>Faster loading time for the end-user</a:t>
            </a:r>
          </a:p>
          <a:p>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doesn’t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hlinkClick r:id="rId2"/>
              </a:rPr>
              <a:t>http://interfacelift.com</a:t>
            </a:r>
            <a:r>
              <a:rPr lang="en-US" dirty="0" smtClean="0"/>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r>
              <a:rPr lang="en-US" dirty="0" smtClean="0"/>
              <a:t>Go to </a:t>
            </a:r>
            <a:r>
              <a:rPr lang="en-US" dirty="0" smtClean="0">
                <a:hlinkClick r:id="rId2"/>
              </a:rPr>
              <a:t>http://fotoflexer.com</a:t>
            </a:r>
            <a:r>
              <a:rPr lang="en-US" dirty="0" smtClean="0"/>
              <a:t> </a:t>
            </a:r>
          </a:p>
          <a:p>
            <a:r>
              <a:rPr lang="en-US" dirty="0" smtClean="0"/>
              <a:t>Click Upload Photo</a:t>
            </a:r>
          </a:p>
          <a:p>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417638"/>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812006"/>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286216"/>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849703"/>
          </a:xfrm>
        </p:spPr>
        <p:txBody>
          <a:bodyPr/>
          <a:lstStyle/>
          <a:p>
            <a:pPr marL="0" indent="0">
              <a:buNone/>
            </a:pPr>
            <a:r>
              <a:rPr lang="en-US" dirty="0" smtClean="0"/>
              <a:t>Cropping an image</a:t>
            </a:r>
          </a:p>
        </p:txBody>
      </p:sp>
    </p:spTree>
    <p:extLst>
      <p:ext uri="{BB962C8B-B14F-4D97-AF65-F5344CB8AC3E}">
        <p14:creationId xmlns:p14="http://schemas.microsoft.com/office/powerpoint/2010/main" val="940158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Resizing an image (400 pixels wide) and click </a:t>
            </a:r>
            <a:r>
              <a:rPr lang="en-US" u="sng" dirty="0" smtClean="0"/>
              <a:t>Apply</a:t>
            </a:r>
          </a:p>
        </p:txBody>
      </p:sp>
      <p:pic>
        <p:nvPicPr>
          <p:cNvPr id="4" name="Picture 3"/>
          <p:cNvPicPr>
            <a:picLocks noChangeAspect="1"/>
          </p:cNvPicPr>
          <p:nvPr/>
        </p:nvPicPr>
        <p:blipFill>
          <a:blip r:embed="rId3"/>
          <a:stretch>
            <a:fillRect/>
          </a:stretch>
        </p:blipFill>
        <p:spPr>
          <a:xfrm>
            <a:off x="1674985" y="2245005"/>
            <a:ext cx="3583713" cy="3506143"/>
          </a:xfrm>
          <a:prstGeom prst="rect">
            <a:avLst/>
          </a:prstGeom>
        </p:spPr>
      </p:pic>
      <p:sp>
        <p:nvSpPr>
          <p:cNvPr id="6" name="TextBox 5"/>
          <p:cNvSpPr txBox="1"/>
          <p:nvPr/>
        </p:nvSpPr>
        <p:spPr>
          <a:xfrm>
            <a:off x="5464711" y="4543676"/>
            <a:ext cx="2763659" cy="646331"/>
          </a:xfrm>
          <a:prstGeom prst="rect">
            <a:avLst/>
          </a:prstGeom>
          <a:noFill/>
        </p:spPr>
        <p:txBody>
          <a:bodyPr wrap="square" rtlCol="0">
            <a:spAutoFit/>
          </a:bodyPr>
          <a:lstStyle/>
          <a:p>
            <a:r>
              <a:rPr lang="en-US" dirty="0" smtClean="0">
                <a:solidFill>
                  <a:srgbClr val="FF0080"/>
                </a:solidFill>
              </a:rPr>
              <a:t>* Images should be no larger than 600 pixels wide</a:t>
            </a:r>
          </a:p>
        </p:txBody>
      </p:sp>
    </p:spTree>
    <p:extLst>
      <p:ext uri="{BB962C8B-B14F-4D97-AF65-F5344CB8AC3E}">
        <p14:creationId xmlns:p14="http://schemas.microsoft.com/office/powerpoint/2010/main" val="240469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3856437"/>
          </a:xfrm>
        </p:spPr>
        <p:txBody>
          <a:bodyPr/>
          <a:lstStyle/>
          <a:p>
            <a:r>
              <a:rPr lang="en-US" dirty="0" smtClean="0"/>
              <a:t>Page Editor view</a:t>
            </a:r>
          </a:p>
          <a:p>
            <a:pPr lvl="1"/>
            <a:r>
              <a:rPr lang="en-US" dirty="0" smtClean="0"/>
              <a:t>Ribbon</a:t>
            </a:r>
          </a:p>
          <a:p>
            <a:pPr lvl="2"/>
            <a:r>
              <a:rPr lang="en-US" dirty="0" smtClean="0"/>
              <a:t>Navigation bar</a:t>
            </a:r>
          </a:p>
          <a:p>
            <a:pPr lvl="1"/>
            <a:r>
              <a:rPr lang="en-US" dirty="0" smtClean="0"/>
              <a:t>Floating palette</a:t>
            </a:r>
          </a:p>
          <a:p>
            <a:pPr lvl="1"/>
            <a:r>
              <a:rPr lang="en-US" dirty="0" smtClean="0"/>
              <a:t>Rich Text Editor via Page Editor</a:t>
            </a:r>
          </a:p>
        </p:txBody>
      </p:sp>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Save &gt; Save to My Computer — you’re done!</a:t>
            </a:r>
            <a:endParaRPr lang="en-US" u="sng" dirty="0" smtClean="0"/>
          </a:p>
        </p:txBody>
      </p:sp>
      <p:pic>
        <p:nvPicPr>
          <p:cNvPr id="7" name="Picture 6"/>
          <p:cNvPicPr>
            <a:picLocks noChangeAspect="1"/>
          </p:cNvPicPr>
          <p:nvPr/>
        </p:nvPicPr>
        <p:blipFill>
          <a:blip r:embed="rId3"/>
          <a:stretch>
            <a:fillRect/>
          </a:stretch>
        </p:blipFill>
        <p:spPr>
          <a:xfrm>
            <a:off x="2244914" y="2195091"/>
            <a:ext cx="4659762" cy="3431903"/>
          </a:xfrm>
          <a:prstGeom prst="rect">
            <a:avLst/>
          </a:prstGeom>
        </p:spPr>
      </p:pic>
    </p:spTree>
    <p:extLst>
      <p:ext uri="{BB962C8B-B14F-4D97-AF65-F5344CB8AC3E}">
        <p14:creationId xmlns:p14="http://schemas.microsoft.com/office/powerpoint/2010/main" val="40662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r>
              <a:rPr lang="en-US" dirty="0" smtClean="0"/>
              <a:t>Email </a:t>
            </a:r>
          </a:p>
          <a:p>
            <a:pPr lvl="1"/>
            <a:r>
              <a:rPr lang="en-US" dirty="0" smtClean="0">
                <a:hlinkClick r:id="rId2"/>
              </a:rPr>
              <a:t>christina.holly@sheridancollege.ca</a:t>
            </a:r>
            <a:endParaRPr lang="en-US" dirty="0" smtClean="0"/>
          </a:p>
          <a:p>
            <a:pPr lvl="1"/>
            <a:r>
              <a:rPr lang="en-US" dirty="0" smtClean="0">
                <a:hlinkClick r:id="rId3"/>
              </a:rPr>
              <a:t>janet.young1@sheridancollege.ca</a:t>
            </a:r>
            <a:r>
              <a:rPr lang="en-US" dirty="0" smtClean="0"/>
              <a:t> </a:t>
            </a:r>
          </a:p>
          <a:p>
            <a:endParaRPr lang="en-US" dirty="0" smtClean="0"/>
          </a:p>
          <a:p>
            <a:r>
              <a:rPr lang="en-US" dirty="0" smtClean="0"/>
              <a:t>Detailed Instructional Documentation</a:t>
            </a:r>
          </a:p>
          <a:p>
            <a:pPr lvl="1"/>
            <a:r>
              <a:rPr lang="en-US" dirty="0" smtClean="0">
                <a:hlinkClick r:id="rId4"/>
              </a:rPr>
              <a:t>http://cfprod.sheridaninstitute.ca/tina/sc6train</a:t>
            </a:r>
            <a:endParaRPr lang="en-US" dirty="0" smtClean="0"/>
          </a:p>
        </p:txBody>
      </p:sp>
    </p:spTree>
    <p:extLst>
      <p:ext uri="{BB962C8B-B14F-4D97-AF65-F5344CB8AC3E}">
        <p14:creationId xmlns:p14="http://schemas.microsoft.com/office/powerpoint/2010/main" val="1618554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743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Bar</a:t>
            </a:r>
            <a:endParaRPr lang="en-US" dirty="0"/>
          </a:p>
        </p:txBody>
      </p:sp>
      <p:sp>
        <p:nvSpPr>
          <p:cNvPr id="3" name="Content Placeholder 2"/>
          <p:cNvSpPr>
            <a:spLocks noGrp="1"/>
          </p:cNvSpPr>
          <p:nvPr>
            <p:ph idx="1"/>
          </p:nvPr>
        </p:nvSpPr>
        <p:spPr>
          <a:xfrm>
            <a:off x="457200" y="4543889"/>
            <a:ext cx="8229600" cy="1582273"/>
          </a:xfrm>
        </p:spPr>
        <p:txBody>
          <a:bodyPr/>
          <a:lstStyle/>
          <a:p>
            <a:r>
              <a:rPr lang="en-US" dirty="0" smtClean="0"/>
              <a:t>Click the view tab and enable ‘Navigation bar’</a:t>
            </a:r>
            <a:endParaRPr lang="en-US" dirty="0"/>
          </a:p>
        </p:txBody>
      </p:sp>
      <p:pic>
        <p:nvPicPr>
          <p:cNvPr id="4" name="Picture 3"/>
          <p:cNvPicPr>
            <a:picLocks noChangeAspect="1"/>
          </p:cNvPicPr>
          <p:nvPr/>
        </p:nvPicPr>
        <p:blipFill>
          <a:blip r:embed="rId3"/>
          <a:stretch>
            <a:fillRect/>
          </a:stretch>
        </p:blipFill>
        <p:spPr>
          <a:xfrm>
            <a:off x="1263242" y="1537779"/>
            <a:ext cx="6883683" cy="2867214"/>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sheridan_ppt_template.pot</Template>
  <TotalTime>757</TotalTime>
  <Words>1444</Words>
  <Application>Microsoft Macintosh PowerPoint</Application>
  <PresentationFormat>On-screen Show (4:3)</PresentationFormat>
  <Paragraphs>202</Paragraphs>
  <Slides>52</Slides>
  <Notes>22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Style Rules</vt:lpstr>
      <vt:lpstr>Paste without Formatting</vt:lpstr>
      <vt:lpstr>Use only included styles</vt:lpstr>
      <vt:lpstr>Content Editor</vt:lpstr>
      <vt:lpstr>Related Items</vt:lpstr>
      <vt:lpstr>Creating Links</vt:lpstr>
      <vt:lpstr>Creating Links</vt:lpstr>
      <vt:lpstr>Creating Internal Links</vt:lpstr>
      <vt:lpstr>Internal Links</vt:lpstr>
      <vt:lpstr>Hyperlink Manager</vt:lpstr>
      <vt:lpstr>External Links</vt:lpstr>
      <vt:lpstr>External Links</vt:lpstr>
      <vt:lpstr>Email Links</vt:lpstr>
      <vt:lpstr>E-mail links</vt:lpstr>
      <vt:lpstr>Media library</vt:lpstr>
      <vt:lpstr>Uploading Media</vt:lpstr>
      <vt:lpstr>Uploading Media from Page Editor</vt:lpstr>
      <vt:lpstr>Adding Media from Page Editor</vt:lpstr>
      <vt:lpstr>Uploading Media from Content Editor</vt:lpstr>
      <vt:lpstr>Uploading Media from Content Editor</vt:lpstr>
      <vt:lpstr>Enabling the Content Tree</vt:lpstr>
      <vt:lpstr>Image Information</vt:lpstr>
      <vt:lpstr>Inserting Images after Upload</vt:lpstr>
      <vt:lpstr>Done. Now what?</vt:lpstr>
      <vt:lpstr>Submitting your Changes</vt:lpstr>
      <vt:lpstr>Password settings</vt:lpstr>
      <vt:lpstr>Changing your Password</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Activity</vt:lpstr>
      <vt:lpstr>Photo Editing Activity</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138</cp:revision>
  <dcterms:created xsi:type="dcterms:W3CDTF">2012-05-11T19:31:31Z</dcterms:created>
  <dcterms:modified xsi:type="dcterms:W3CDTF">2012-11-22T14:41:38Z</dcterms:modified>
</cp:coreProperties>
</file>